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4" r:id="rId18"/>
    <p:sldId id="271" r:id="rId19"/>
  </p:sldIdLst>
  <p:sldSz cx="18288000" cy="10287000"/>
  <p:notesSz cx="6858000" cy="9144000"/>
  <p:embeddedFontLst>
    <p:embeddedFont>
      <p:font typeface="Glacial Indifference" panose="020B0604020202020204" charset="0"/>
      <p:regular r:id="rId20"/>
    </p:embeddedFont>
    <p:embeddedFont>
      <p:font typeface="Glacial Indifference Bold" panose="020B0604020202020204" charset="0"/>
      <p:regular r:id="rId21"/>
    </p:embeddedFont>
    <p:embeddedFont>
      <p:font typeface="Permanent Marker" panose="020B0604020202020204" charset="0"/>
      <p:regular r:id="rId22"/>
    </p:embeddedFont>
    <p:embeddedFont>
      <p:font typeface="Roboto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sv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itm.arrobamedellin.edu.co/user/view.php?id=2959&amp;course=2051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xEscobar/Booking11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ooking11.vercel.app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0.sv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35482" y="1889853"/>
            <a:ext cx="617036" cy="617036"/>
          </a:xfrm>
          <a:custGeom>
            <a:avLst/>
            <a:gdLst/>
            <a:ahLst/>
            <a:cxnLst/>
            <a:rect l="l" t="t" r="r" b="b"/>
            <a:pathLst>
              <a:path w="617036" h="617036">
                <a:moveTo>
                  <a:pt x="0" y="0"/>
                </a:moveTo>
                <a:lnTo>
                  <a:pt x="617036" y="0"/>
                </a:lnTo>
                <a:lnTo>
                  <a:pt x="617036" y="617035"/>
                </a:lnTo>
                <a:lnTo>
                  <a:pt x="0" y="617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32270" y="-4267230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988723" y="5764433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1178055" y="1440639"/>
            <a:ext cx="15931890" cy="2086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486"/>
              </a:lnSpc>
            </a:pPr>
            <a:r>
              <a:rPr lang="en-US" sz="17453">
                <a:solidFill>
                  <a:srgbClr val="25282A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Booking 11</a:t>
            </a:r>
          </a:p>
        </p:txBody>
      </p:sp>
      <p:sp>
        <p:nvSpPr>
          <p:cNvPr id="7" name="Freeform 7"/>
          <p:cNvSpPr/>
          <p:nvPr/>
        </p:nvSpPr>
        <p:spPr>
          <a:xfrm rot="9967236" flipH="1">
            <a:off x="-363977" y="5559816"/>
            <a:ext cx="4029470" cy="4114800"/>
          </a:xfrm>
          <a:custGeom>
            <a:avLst/>
            <a:gdLst/>
            <a:ahLst/>
            <a:cxnLst/>
            <a:rect l="l" t="t" r="r" b="b"/>
            <a:pathLst>
              <a:path w="4029470" h="4114800">
                <a:moveTo>
                  <a:pt x="4029470" y="0"/>
                </a:moveTo>
                <a:lnTo>
                  <a:pt x="0" y="0"/>
                </a:lnTo>
                <a:lnTo>
                  <a:pt x="0" y="4114800"/>
                </a:lnTo>
                <a:lnTo>
                  <a:pt x="4029470" y="4114800"/>
                </a:lnTo>
                <a:lnTo>
                  <a:pt x="402947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330330" y="-1122492"/>
            <a:ext cx="4029470" cy="4114800"/>
          </a:xfrm>
          <a:custGeom>
            <a:avLst/>
            <a:gdLst/>
            <a:ahLst/>
            <a:cxnLst/>
            <a:rect l="l" t="t" r="r" b="b"/>
            <a:pathLst>
              <a:path w="4029470" h="4114800">
                <a:moveTo>
                  <a:pt x="0" y="0"/>
                </a:moveTo>
                <a:lnTo>
                  <a:pt x="4029470" y="0"/>
                </a:lnTo>
                <a:lnTo>
                  <a:pt x="402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46227" y="5323480"/>
            <a:ext cx="9995545" cy="229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616" b="1" u="sng">
                <a:solidFill>
                  <a:srgbClr val="25282A"/>
                </a:solidFill>
                <a:latin typeface="Roboto Bold"/>
                <a:ea typeface="Roboto Bold"/>
                <a:cs typeface="Roboto Bold"/>
                <a:sym typeface="Roboto Bold"/>
                <a:hlinkClick r:id="rId8" tooltip="https://itm.arrobamedellin.edu.co/user/view.php?id=2959&amp;course=2051"/>
              </a:rPr>
              <a:t>FÉLIX ROLANDO ESCOBAR BOLÍVAR</a:t>
            </a:r>
          </a:p>
          <a:p>
            <a:pPr algn="ctr">
              <a:lnSpc>
                <a:spcPts val="6047"/>
              </a:lnSpc>
            </a:pPr>
            <a:r>
              <a:rPr lang="en-US" sz="4616" b="1" u="sng">
                <a:solidFill>
                  <a:srgbClr val="25282A"/>
                </a:solidFill>
                <a:latin typeface="Roboto Bold"/>
                <a:ea typeface="Roboto Bold"/>
                <a:cs typeface="Roboto Bold"/>
                <a:sym typeface="Roboto Bold"/>
              </a:rPr>
              <a:t>JULIAN DAVID MARIN RAMIREZ</a:t>
            </a:r>
          </a:p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616" b="1" u="sng">
                <a:solidFill>
                  <a:srgbClr val="25282A"/>
                </a:solidFill>
                <a:latin typeface="Roboto Bold"/>
                <a:ea typeface="Roboto Bold"/>
                <a:cs typeface="Roboto Bold"/>
                <a:sym typeface="Roboto Bold"/>
              </a:rPr>
              <a:t>SANTIAGO SUAREZ RAMIREZ</a:t>
            </a:r>
            <a:r>
              <a:rPr lang="en-US" sz="4616" b="1">
                <a:solidFill>
                  <a:srgbClr val="25282A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12595" y="904875"/>
          <a:ext cx="17462811" cy="9382127"/>
        </p:xfrm>
        <a:graphic>
          <a:graphicData uri="http://schemas.openxmlformats.org/drawingml/2006/table">
            <a:tbl>
              <a:tblPr/>
              <a:tblGrid>
                <a:gridCol w="5820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0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0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33735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Entidad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Atributos</a:t>
                      </a:r>
                    </a:p>
                    <a:p>
                      <a:pPr algn="ctr">
                        <a:lnSpc>
                          <a:spcPts val="1540"/>
                        </a:lnSpc>
                      </a:pPr>
                      <a:endParaRPr lang="en-US" sz="1100" b="1">
                        <a:solidFill>
                          <a:srgbClr val="000000"/>
                        </a:solidFill>
                        <a:latin typeface="Glacial Indifference Bold"/>
                        <a:ea typeface="Glacial Indifference Bold"/>
                        <a:cs typeface="Glacial Indifference Bold"/>
                        <a:sym typeface="Glacial Indifference Bold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Relaciones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Usuario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idUsuario, nombre, correo, contraseña, preferencias, historialReservas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Realiza → Reserva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Consulta → Hospedaje</a:t>
                      </a:r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Interactúa → Chatbot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Hospedaje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idHospedaje, nombre, ubicación, precio, tipo, disponibilidad, puntuación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Está en → Plataforma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Recibe → Comentarios</a:t>
                      </a:r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Se vincula con → Reserva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Reserva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idReserva, fechaInicio, fechaFin, estado, métodoPago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Pertenece a → Usuario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Incluye → Hospedaje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ChatbotIA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idChatbot, nombre, estado, tipoRecomendación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Asiste a → Usuario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Consulta → Hospedaje</a:t>
                      </a:r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Sugiere → Reserva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Comentario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idComentario, texto, puntuación, fecha</a:t>
                      </a:r>
                    </a:p>
                    <a:p>
                      <a:pPr algn="ctr">
                        <a:lnSpc>
                          <a:spcPts val="1540"/>
                        </a:lnSpc>
                      </a:pPr>
                      <a:endParaRPr lang="en-US" sz="1100">
                        <a:solidFill>
                          <a:srgbClr val="000000"/>
                        </a:solidFill>
                        <a:latin typeface="Glacial Indifference"/>
                        <a:ea typeface="Glacial Indifference"/>
                        <a:cs typeface="Glacial Indifference"/>
                        <a:sym typeface="Glacial Indifference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Pertenece a → Usuario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Se refiere a → Hospedaje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Pago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idPago, monto, fecha, método, estado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40"/>
                        </a:lnSpc>
                        <a:defRPr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Se genera por → Reserva</a:t>
                      </a:r>
                      <a:endParaRPr lang="en-US" sz="1100"/>
                    </a:p>
                    <a:p>
                      <a:pPr algn="ctr">
                        <a:lnSpc>
                          <a:spcPts val="1540"/>
                        </a:lnSpc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Usa → Pasarela de Pago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23331"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Pasarela de Pago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idPasarela, proveedor, tipo, estado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Procesa → Pago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85075"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Administrador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idAdmin, nombre, correo, rol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Gestiona → Plataforma</a:t>
                      </a:r>
                      <a:endParaRPr lang="en-US" sz="1100"/>
                    </a:p>
                    <a:p>
                      <a:pPr algn="ctr">
                        <a:lnSpc>
                          <a:spcPts val="224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- Supervisa → Hospedajes y Usuarios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7532390" y="36398"/>
            <a:ext cx="3223220" cy="66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 spc="77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Dominio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28665" y="-3433040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26181" y="0"/>
            <a:ext cx="13721425" cy="7121768"/>
          </a:xfrm>
          <a:custGeom>
            <a:avLst/>
            <a:gdLst/>
            <a:ahLst/>
            <a:cxnLst/>
            <a:rect l="l" t="t" r="r" b="b"/>
            <a:pathLst>
              <a:path w="13721425" h="7121768">
                <a:moveTo>
                  <a:pt x="0" y="0"/>
                </a:moveTo>
                <a:lnTo>
                  <a:pt x="13721425" y="0"/>
                </a:lnTo>
                <a:lnTo>
                  <a:pt x="13721425" y="7121768"/>
                </a:lnTo>
                <a:lnTo>
                  <a:pt x="0" y="71217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70" b="-962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28665" y="-3433040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17201"/>
            <a:ext cx="13737798" cy="10269799"/>
          </a:xfrm>
          <a:custGeom>
            <a:avLst/>
            <a:gdLst/>
            <a:ahLst/>
            <a:cxnLst/>
            <a:rect l="l" t="t" r="r" b="b"/>
            <a:pathLst>
              <a:path w="13737798" h="10269799">
                <a:moveTo>
                  <a:pt x="0" y="0"/>
                </a:moveTo>
                <a:lnTo>
                  <a:pt x="13737798" y="0"/>
                </a:lnTo>
                <a:lnTo>
                  <a:pt x="13737798" y="10269799"/>
                </a:lnTo>
                <a:lnTo>
                  <a:pt x="0" y="102697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723" r="-4714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28665" y="-3433040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2308483"/>
            <a:ext cx="18288000" cy="6111674"/>
          </a:xfrm>
          <a:custGeom>
            <a:avLst/>
            <a:gdLst/>
            <a:ahLst/>
            <a:cxnLst/>
            <a:rect l="l" t="t" r="r" b="b"/>
            <a:pathLst>
              <a:path w="18288000" h="6111674">
                <a:moveTo>
                  <a:pt x="0" y="0"/>
                </a:moveTo>
                <a:lnTo>
                  <a:pt x="18288000" y="0"/>
                </a:lnTo>
                <a:lnTo>
                  <a:pt x="18288000" y="6111674"/>
                </a:lnTo>
                <a:lnTo>
                  <a:pt x="0" y="6111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90" b="-553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555256" y="288924"/>
            <a:ext cx="4630936" cy="1393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7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Planeación Sprint 1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b="1" spc="79">
              <a:solidFill>
                <a:srgbClr val="000000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68935" y="5787858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12778" y="-3377532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1028700"/>
            <a:ext cx="18288000" cy="8837587"/>
          </a:xfrm>
          <a:custGeom>
            <a:avLst/>
            <a:gdLst/>
            <a:ahLst/>
            <a:cxnLst/>
            <a:rect l="l" t="t" r="r" b="b"/>
            <a:pathLst>
              <a:path w="18288000" h="8837587">
                <a:moveTo>
                  <a:pt x="0" y="0"/>
                </a:moveTo>
                <a:lnTo>
                  <a:pt x="18288000" y="0"/>
                </a:lnTo>
                <a:lnTo>
                  <a:pt x="18288000" y="8837587"/>
                </a:lnTo>
                <a:lnTo>
                  <a:pt x="0" y="88375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075015" y="-95250"/>
            <a:ext cx="6137970" cy="854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 b="1" spc="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Diagrama de clases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462296" y="88821"/>
            <a:ext cx="6816030" cy="68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79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Referencias Bibliografiacas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40901" y="1476761"/>
            <a:ext cx="14943271" cy="158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Instituto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Tecnológico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Metropolitano – ITM. (2025).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Investigación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agencias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de </a:t>
            </a:r>
            <a:r>
              <a:rPr lang="en-US" sz="2399" spc="47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viaje</a:t>
            </a: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[Material de </a:t>
            </a:r>
            <a:r>
              <a:rPr lang="en-US" sz="2399" spc="47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estudio</a:t>
            </a: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]. Proyecto </a:t>
            </a:r>
            <a:r>
              <a:rPr lang="en-US" sz="2399" spc="47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académico</a:t>
            </a: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399" spc="47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sobre</a:t>
            </a: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399" spc="47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desarrollo</a:t>
            </a:r>
            <a:r>
              <a:rPr lang="en-US" sz="2399" spc="47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soluciones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web.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Curso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Definición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y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Análisis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 </a:t>
            </a:r>
            <a:r>
              <a:rPr lang="en-US" sz="2199" spc="43" dirty="0" err="1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Requisitos</a:t>
            </a:r>
            <a:r>
              <a:rPr lang="en-US" sz="2199" spc="43" dirty="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ITM.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 spc="43" dirty="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72365" y="2982982"/>
            <a:ext cx="14943271" cy="311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Rico, D. M. (2025). Formulación de proyectos y definición de requerimientos </a:t>
            </a:r>
          </a:p>
          <a:p>
            <a:pPr algn="ctr">
              <a:lnSpc>
                <a:spcPts val="3079"/>
              </a:lnSpc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[Videoconferencia]. Aula virtual del curso Definición y Análisis de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Requisitos, Instituto Tecnológico Metropolitano – ITM.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 spc="43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Rico, D. M. (2025). Diagramas UML y casos de uso en proyectos de software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[Material de estudio]. Aula virtual del curso Definición y Análisis de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Requisitos, Instituto Tecnológico Metropolitano – ITM.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 spc="43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672365" y="6051302"/>
            <a:ext cx="14943271" cy="311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Invitado del curso. (2025). Uso de Figma para prototipos web [Video tutorial].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Aula virtual del curso Definición y Análisis de Requisitos, Instituto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Tecnológico Metropolitano – ITM.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 spc="43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Invitado del curso. (2025). Introducción al desarrollo de interfaces con HTML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[Video tutorial]. Aula virtual del curso Definición y Análisis de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43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Requisitos, Instituto Tecnológico Metropolitano – ITM.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 spc="43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84824-5F90-4A4C-49A3-864722D5A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8728548-786C-688F-04C5-555A7E23258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747FAAF-D207-8781-298D-19B507918F6B}"/>
              </a:ext>
            </a:extLst>
          </p:cNvPr>
          <p:cNvSpPr txBox="1"/>
          <p:nvPr/>
        </p:nvSpPr>
        <p:spPr>
          <a:xfrm>
            <a:off x="5462296" y="88821"/>
            <a:ext cx="6816030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79" dirty="0" err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Diagrama</a:t>
            </a:r>
            <a:r>
              <a:rPr lang="en-US" sz="3999" b="1" spc="79" dirty="0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</a:t>
            </a:r>
            <a:r>
              <a:rPr lang="en-US" sz="3999" b="1" spc="79" dirty="0" err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Entidad</a:t>
            </a:r>
            <a:r>
              <a:rPr lang="en-US" sz="3999" b="1" spc="79" dirty="0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</a:t>
            </a:r>
            <a:r>
              <a:rPr lang="en-US" sz="3999" b="1" spc="79" dirty="0" err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Relación</a:t>
            </a:r>
            <a:endParaRPr lang="en-US" sz="3999" b="1" spc="79" dirty="0">
              <a:solidFill>
                <a:srgbClr val="25282A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F2E8509-98C8-F3ED-1892-943C3DEE8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9976"/>
            <a:ext cx="18288000" cy="814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62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7D2908-473E-56AF-E5BD-B2AD0853DE4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E2D46D-E2DD-816E-C5D2-1FF17428AB8E}"/>
              </a:ext>
            </a:extLst>
          </p:cNvPr>
          <p:cNvSpPr txBox="1"/>
          <p:nvPr/>
        </p:nvSpPr>
        <p:spPr>
          <a:xfrm>
            <a:off x="1905000" y="2400300"/>
            <a:ext cx="1431193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dirty="0"/>
              <a:t>Repositorio: </a:t>
            </a:r>
            <a:r>
              <a:rPr lang="es-ES" sz="4800" dirty="0">
                <a:hlinkClick r:id="rId3"/>
              </a:rPr>
              <a:t>https://github.com/FelixEscobar/Booking11</a:t>
            </a:r>
            <a:endParaRPr lang="es-ES" sz="4800" dirty="0"/>
          </a:p>
          <a:p>
            <a:endParaRPr lang="es-ES" sz="4800" dirty="0"/>
          </a:p>
          <a:p>
            <a:r>
              <a:rPr lang="es-ES" sz="4800" dirty="0"/>
              <a:t>Sitio publicado: </a:t>
            </a:r>
            <a:r>
              <a:rPr lang="es-ES" sz="4800" dirty="0">
                <a:hlinkClick r:id="rId4"/>
              </a:rPr>
              <a:t>https://booking11.vercel.app/</a:t>
            </a:r>
            <a:endParaRPr lang="es-ES" sz="4800" dirty="0"/>
          </a:p>
          <a:p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3936796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67863" y="4534846"/>
            <a:ext cx="10505089" cy="1322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870"/>
              </a:lnSpc>
              <a:spcBef>
                <a:spcPct val="0"/>
              </a:spcBef>
            </a:pPr>
            <a:r>
              <a:rPr lang="en-US" sz="9400">
                <a:solidFill>
                  <a:srgbClr val="25282A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tu viajes </a:t>
            </a:r>
          </a:p>
        </p:txBody>
      </p:sp>
      <p:sp>
        <p:nvSpPr>
          <p:cNvPr id="4" name="Freeform 4"/>
          <p:cNvSpPr/>
          <p:nvPr/>
        </p:nvSpPr>
        <p:spPr>
          <a:xfrm>
            <a:off x="15360805" y="-3433040"/>
            <a:ext cx="7486530" cy="8229600"/>
          </a:xfrm>
          <a:custGeom>
            <a:avLst/>
            <a:gdLst/>
            <a:ahLst/>
            <a:cxnLst/>
            <a:rect l="l" t="t" r="r" b="b"/>
            <a:pathLst>
              <a:path w="7486530" h="8229600">
                <a:moveTo>
                  <a:pt x="0" y="0"/>
                </a:moveTo>
                <a:lnTo>
                  <a:pt x="7486530" y="0"/>
                </a:lnTo>
                <a:lnTo>
                  <a:pt x="74865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801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4837398" y="5315254"/>
            <a:ext cx="8477475" cy="8229600"/>
          </a:xfrm>
          <a:custGeom>
            <a:avLst/>
            <a:gdLst/>
            <a:ahLst/>
            <a:cxnLst/>
            <a:rect l="l" t="t" r="r" b="b"/>
            <a:pathLst>
              <a:path w="8477475" h="8229600">
                <a:moveTo>
                  <a:pt x="0" y="0"/>
                </a:moveTo>
                <a:lnTo>
                  <a:pt x="8477475" y="0"/>
                </a:lnTo>
                <a:lnTo>
                  <a:pt x="8477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7563"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303871" y="6243767"/>
            <a:ext cx="2800775" cy="3014533"/>
          </a:xfrm>
          <a:custGeom>
            <a:avLst/>
            <a:gdLst/>
            <a:ahLst/>
            <a:cxnLst/>
            <a:rect l="l" t="t" r="r" b="b"/>
            <a:pathLst>
              <a:path w="2800775" h="3014533">
                <a:moveTo>
                  <a:pt x="0" y="0"/>
                </a:moveTo>
                <a:lnTo>
                  <a:pt x="2800775" y="0"/>
                </a:lnTo>
                <a:lnTo>
                  <a:pt x="2800775" y="3014533"/>
                </a:lnTo>
                <a:lnTo>
                  <a:pt x="0" y="3014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972952" y="1122394"/>
            <a:ext cx="3075319" cy="2404340"/>
          </a:xfrm>
          <a:custGeom>
            <a:avLst/>
            <a:gdLst/>
            <a:ahLst/>
            <a:cxnLst/>
            <a:rect l="l" t="t" r="r" b="b"/>
            <a:pathLst>
              <a:path w="3075319" h="2404340">
                <a:moveTo>
                  <a:pt x="0" y="0"/>
                </a:moveTo>
                <a:lnTo>
                  <a:pt x="3075319" y="0"/>
                </a:lnTo>
                <a:lnTo>
                  <a:pt x="3075319" y="2404341"/>
                </a:lnTo>
                <a:lnTo>
                  <a:pt x="0" y="24043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489249" y="3880961"/>
            <a:ext cx="6462317" cy="49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59"/>
              </a:lnSpc>
              <a:spcBef>
                <a:spcPct val="0"/>
              </a:spcBef>
            </a:pPr>
            <a:r>
              <a:rPr lang="en-US" sz="2899" spc="57">
                <a:solidFill>
                  <a:srgbClr val="25282A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DEJA EN NUESTRAS MANOS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61103" y="1488621"/>
            <a:ext cx="7453226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50"/>
              </a:lnSpc>
              <a:spcBef>
                <a:spcPct val="0"/>
              </a:spcBef>
            </a:pPr>
            <a:r>
              <a:rPr lang="en-US" sz="50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Formulación de proyecto</a:t>
            </a:r>
          </a:p>
        </p:txBody>
      </p:sp>
      <p:sp>
        <p:nvSpPr>
          <p:cNvPr id="4" name="Freeform 4"/>
          <p:cNvSpPr/>
          <p:nvPr/>
        </p:nvSpPr>
        <p:spPr>
          <a:xfrm>
            <a:off x="10113844" y="1028700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724260" y="3086100"/>
            <a:ext cx="3897838" cy="4114800"/>
          </a:xfrm>
          <a:custGeom>
            <a:avLst/>
            <a:gdLst/>
            <a:ahLst/>
            <a:cxnLst/>
            <a:rect l="l" t="t" r="r" b="b"/>
            <a:pathLst>
              <a:path w="3897838" h="4114800">
                <a:moveTo>
                  <a:pt x="0" y="0"/>
                </a:moveTo>
                <a:lnTo>
                  <a:pt x="3897838" y="0"/>
                </a:lnTo>
                <a:lnTo>
                  <a:pt x="389783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78405" y="2574290"/>
            <a:ext cx="10416024" cy="2707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Planteamiento Del Problema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Las plataformas de reserva en línea han cambiado la industria del turismo. Sin embargo, muchas presentan problemas de personalización y atención al usuario. Booking 11 busca resolver estos desafíos mediante IA. 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78405" y="5415153"/>
            <a:ext cx="10416024" cy="499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Planteamiento Del Problema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Contexto: Las plataformas de reserva en línea han cambiado la industria del turismo, permitiendo a los viajeros planificar sus viajes de manera eficiente y personalizada. Sin embargo, muchas presentan problemas de personalización y atención al usuario. Booking 11 busca resolver estos desafíos mediante IA, proporcionando un sistema más intuitivo y adaptado a las necesidades del usuario.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222" b="-30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724260" y="3159567"/>
            <a:ext cx="3828245" cy="4041333"/>
          </a:xfrm>
          <a:custGeom>
            <a:avLst/>
            <a:gdLst/>
            <a:ahLst/>
            <a:cxnLst/>
            <a:rect l="l" t="t" r="r" b="b"/>
            <a:pathLst>
              <a:path w="3828245" h="4041333">
                <a:moveTo>
                  <a:pt x="0" y="0"/>
                </a:moveTo>
                <a:lnTo>
                  <a:pt x="3828245" y="0"/>
                </a:lnTo>
                <a:lnTo>
                  <a:pt x="3828245" y="4041333"/>
                </a:lnTo>
                <a:lnTo>
                  <a:pt x="0" y="40413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478405" y="1162050"/>
            <a:ext cx="10416024" cy="2707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Problema Central:</a:t>
            </a: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Los viajeros enfrentan dificultades al seleccionar hospedajes debido a la gran cantidad de opciones disponibles y la falta de asesoramiento personalizado. Además, las reservas pueden ser poco intuitivas, generando errores en la selección de fechas disponibilidad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8405" y="4002913"/>
            <a:ext cx="10416024" cy="2707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Pregunta Problemática: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¿Cómo mejorar la experiencia de reserva de hospedajes a través de una plataforma que integre inteligencia artificial para ofrecer recomendaciones personalizadas y optimizar la gestión de reservas?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68935" y="5787858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12778" y="-3377532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339229" y="878117"/>
            <a:ext cx="8253076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250"/>
              </a:lnSpc>
            </a:pPr>
            <a:r>
              <a:rPr lang="en-US" sz="50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Justificación del proyecto </a:t>
            </a:r>
          </a:p>
        </p:txBody>
      </p:sp>
      <p:sp>
        <p:nvSpPr>
          <p:cNvPr id="6" name="Freeform 6"/>
          <p:cNvSpPr/>
          <p:nvPr/>
        </p:nvSpPr>
        <p:spPr>
          <a:xfrm>
            <a:off x="1497382" y="382799"/>
            <a:ext cx="1717746" cy="1693459"/>
          </a:xfrm>
          <a:custGeom>
            <a:avLst/>
            <a:gdLst/>
            <a:ahLst/>
            <a:cxnLst/>
            <a:rect l="l" t="t" r="r" b="b"/>
            <a:pathLst>
              <a:path w="1717746" h="1693459">
                <a:moveTo>
                  <a:pt x="0" y="0"/>
                </a:moveTo>
                <a:lnTo>
                  <a:pt x="1717746" y="0"/>
                </a:lnTo>
                <a:lnTo>
                  <a:pt x="1717746" y="1693459"/>
                </a:lnTo>
                <a:lnTo>
                  <a:pt x="0" y="16934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087832" y="456972"/>
            <a:ext cx="1717746" cy="1693459"/>
          </a:xfrm>
          <a:custGeom>
            <a:avLst/>
            <a:gdLst/>
            <a:ahLst/>
            <a:cxnLst/>
            <a:rect l="l" t="t" r="r" b="b"/>
            <a:pathLst>
              <a:path w="1717746" h="1693459">
                <a:moveTo>
                  <a:pt x="0" y="0"/>
                </a:moveTo>
                <a:lnTo>
                  <a:pt x="1717747" y="0"/>
                </a:lnTo>
                <a:lnTo>
                  <a:pt x="1717747" y="1693459"/>
                </a:lnTo>
                <a:lnTo>
                  <a:pt x="0" y="16934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868808" y="779052"/>
            <a:ext cx="974894" cy="1049299"/>
          </a:xfrm>
          <a:custGeom>
            <a:avLst/>
            <a:gdLst/>
            <a:ahLst/>
            <a:cxnLst/>
            <a:rect l="l" t="t" r="r" b="b"/>
            <a:pathLst>
              <a:path w="974894" h="1049299">
                <a:moveTo>
                  <a:pt x="0" y="0"/>
                </a:moveTo>
                <a:lnTo>
                  <a:pt x="974894" y="0"/>
                </a:lnTo>
                <a:lnTo>
                  <a:pt x="974894" y="1049299"/>
                </a:lnTo>
                <a:lnTo>
                  <a:pt x="0" y="10492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6530418" y="741966"/>
            <a:ext cx="974894" cy="1049299"/>
          </a:xfrm>
          <a:custGeom>
            <a:avLst/>
            <a:gdLst/>
            <a:ahLst/>
            <a:cxnLst/>
            <a:rect l="l" t="t" r="r" b="b"/>
            <a:pathLst>
              <a:path w="974894" h="1049299">
                <a:moveTo>
                  <a:pt x="974894" y="0"/>
                </a:moveTo>
                <a:lnTo>
                  <a:pt x="0" y="0"/>
                </a:lnTo>
                <a:lnTo>
                  <a:pt x="0" y="1049298"/>
                </a:lnTo>
                <a:lnTo>
                  <a:pt x="974894" y="1049298"/>
                </a:lnTo>
                <a:lnTo>
                  <a:pt x="9748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97382" y="2580241"/>
            <a:ext cx="14792878" cy="1564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•Este proyecto es clave para mejorar la experiencia de reserva de vuelos, hoteles y autos. La integración de un chatbot IA permitirá una atenciónpersonalizada y eficiente. 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97382" y="4420979"/>
            <a:ext cx="14792878" cy="19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•Análisis del Problema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 mercado actual de reservas en línea ofrece múltiples opciones, pero la mayoría de plataformas carecen de un asistente virtual eficiente que ayude a los usuarios a tomar decisiones informadas.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97382" y="6642717"/>
            <a:ext cx="14792878" cy="3088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Beneficios de la Solución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Personalización de recomendaciones según preferencias y presupuesto del usuario.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Agilización del proceso de reserva mediante un chatbot inteligente.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Reducción de errores en la selección de fechas y hospedajes.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Mayor seguridad en las reservas y autenticación de pagos.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Experiencia de usuario mejorada con interfaz intuitiva.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493465" y="5659521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158307" y="2064047"/>
            <a:ext cx="10416024" cy="2171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Objectivo general: </a:t>
            </a:r>
            <a:r>
              <a:rPr lang="en-US" sz="3999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Desarrollar un sistema de reserva en línea que optimice la experiencia del usuario mediante IA, mejorando la interacción y la personalización. </a:t>
            </a:r>
          </a:p>
          <a:p>
            <a:pPr marL="0" lvl="0" indent="0" algn="l">
              <a:lnSpc>
                <a:spcPts val="3402"/>
              </a:lnSpc>
              <a:spcBef>
                <a:spcPct val="0"/>
              </a:spcBef>
            </a:pPr>
            <a:endParaRPr lang="en-US" sz="3999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158307" y="5527752"/>
            <a:ext cx="10416024" cy="3469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1"/>
              </a:lnSpc>
              <a:spcBef>
                <a:spcPct val="0"/>
              </a:spcBef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Objectivos Especificos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 b="1">
              <a:solidFill>
                <a:srgbClr val="25282A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1.Analizar las necesidades de los usuarios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2. Implementar un chatbot inteligente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3. Evaluar la satisfacción del usuarios post implementacion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493465" y="5659521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71064" y="728377"/>
            <a:ext cx="10416024" cy="2100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4"/>
              </a:lnSpc>
            </a:pPr>
            <a:r>
              <a:rPr lang="en-US" sz="38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Alcance Del Proyecto: </a:t>
            </a:r>
            <a:r>
              <a:rPr lang="en-US" sz="38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 sistema se enfocará en la reserva de vuelos, hoteles y autos, integrando IA para recomendaciones personalizadas. </a:t>
            </a:r>
          </a:p>
          <a:p>
            <a:pPr marL="0" lvl="0" indent="0" algn="l">
              <a:lnSpc>
                <a:spcPts val="3319"/>
              </a:lnSpc>
              <a:spcBef>
                <a:spcPct val="0"/>
              </a:spcBef>
            </a:pPr>
            <a:endParaRPr lang="en-US" sz="38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402"/>
              </a:lnSpc>
              <a:spcBef>
                <a:spcPct val="0"/>
              </a:spcBef>
            </a:pPr>
            <a:endParaRPr lang="en-US" sz="38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071064" y="2519774"/>
            <a:ext cx="10416024" cy="3143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Producto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Plataform</a:t>
            </a: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 web para la reserva de hospedajes.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Chatbot con IA para asistencia en la selección de hospedajes.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Integración con pasarelas de pago seguras.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•Sistema de valoraciones y comentarios de usuarios.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071064" y="5786786"/>
            <a:ext cx="10416024" cy="3905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Proceso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</a:t>
            </a: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Desarrollo</a:t>
            </a: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del backend y frontend de la plataforma.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Implementación del chatbot con IA.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Pruebas y optimización de la experiencia de usuario.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r>
              <a:rPr lang="en-US" sz="3700" u="none" strike="noStrike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Lanzamiento y mejora continua basada en retroalimentación</a:t>
            </a: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just">
              <a:lnSpc>
                <a:spcPts val="3071"/>
              </a:lnSpc>
              <a:spcBef>
                <a:spcPct val="0"/>
              </a:spcBef>
            </a:pPr>
            <a:endParaRPr lang="en-US" sz="3700" u="none" strike="noStrike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493465" y="5659521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245028" y="734354"/>
            <a:ext cx="13797944" cy="3962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No incluido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incluirán servicios de transporte o vuelos en esta fase inicial, únicamente reservas de hospedajes.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implementará integración con agencias de viaje externas en esta primera versión.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ofrecerá soporte para múltiples monedas en la fase inicial del sistema de pagos.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La automatización completa de la gestión de reservas quedará fuera del alcance en esta versión del proyecto.</a:t>
            </a:r>
          </a:p>
          <a:p>
            <a:pPr marL="0" lvl="0" indent="0" algn="l">
              <a:lnSpc>
                <a:spcPts val="3402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245028" y="4820389"/>
            <a:ext cx="13797944" cy="4286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Beneficiarios: 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no incluido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incluirán servicios de transporte o vuelos en esta fase inicial, únicamente reservas de hospedajes.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implementará integración con agencias de viaje externas en esta primera versión.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No se ofrecerá soporte para múltiples monedas en la fase inicial del sistema de pagos.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La automatización completa de la gestión de reservas quedará fuera del alcance en esta versión del proyecto.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68935" y="5787858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12778" y="-3377532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80809" y="564848"/>
            <a:ext cx="13797944" cy="118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1"/>
              </a:lnSpc>
            </a:pPr>
            <a:r>
              <a:rPr lang="en-US" sz="3700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Impacto:</a:t>
            </a: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Mejora en la experiencia del usuario, mayor eficiencia en reservas y reducción de problemas en la atención al cliente. 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80809" y="2076576"/>
            <a:ext cx="13797944" cy="5562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Riesgo</a:t>
            </a:r>
          </a:p>
          <a:p>
            <a:pPr algn="l">
              <a:lnSpc>
                <a:spcPts val="3319"/>
              </a:lnSpc>
            </a:pPr>
            <a:endParaRPr lang="en-US" sz="3999" b="1">
              <a:solidFill>
                <a:srgbClr val="25282A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Inexperiencia con la tecnología: Requiere capacitación del equipo en IA.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Resistencia al cambio: Algunos usuarios podrían preferir plataformas tradicionales.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Problemas de integración: Posibles fallos en la conexión con proveedores de hospedaje.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Seguridad de datos: Necesidad de robustecer protección de información personal y financiera.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Recortes presupuestarios: Posible limitación de recursos para desarrollo y marketing.</a:t>
            </a:r>
          </a:p>
          <a:p>
            <a:pPr algn="l">
              <a:lnSpc>
                <a:spcPts val="3319"/>
              </a:lnSpc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0" lvl="0" indent="0" algn="l">
              <a:lnSpc>
                <a:spcPts val="3402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68935" y="5787858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12778" y="-3377532"/>
            <a:ext cx="9118670" cy="8229600"/>
          </a:xfrm>
          <a:custGeom>
            <a:avLst/>
            <a:gdLst/>
            <a:ahLst/>
            <a:cxnLst/>
            <a:rect l="l" t="t" r="r" b="b"/>
            <a:pathLst>
              <a:path w="9118670" h="8229600">
                <a:moveTo>
                  <a:pt x="0" y="0"/>
                </a:moveTo>
                <a:lnTo>
                  <a:pt x="9118670" y="0"/>
                </a:lnTo>
                <a:lnTo>
                  <a:pt x="91186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0223" y="123825"/>
            <a:ext cx="16976041" cy="4667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Restricciones</a:t>
            </a:r>
          </a:p>
          <a:p>
            <a:pPr algn="l">
              <a:lnSpc>
                <a:spcPts val="3071"/>
              </a:lnSpc>
            </a:pPr>
            <a:endParaRPr lang="en-US" sz="3999" b="1">
              <a:solidFill>
                <a:srgbClr val="25282A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Infraestructura tecnológica: La plataforma dependerá de servidores en la nube y servicios externos para garantizar la disponibilidad de reservas en tiempo real.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Compatibilidad: La aplicación debe ser accesible desde distintos dispositivos (móviles y computadoras) sin comprometer el rendimiento.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Regulaciones: Cumplimiento de normativas sobre protección de datos y seguridad en pagos en línea.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Interoperabilidad: Integración con múltiples proveedores de servicios de hospedaje, lo que requiere estandarización de datos y protocolos de comunicación.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00223" y="4975893"/>
            <a:ext cx="16659077" cy="3143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3999" b="1">
                <a:solidFill>
                  <a:srgbClr val="25282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Producto o resultado</a:t>
            </a:r>
          </a:p>
          <a:p>
            <a:pPr algn="ctr">
              <a:lnSpc>
                <a:spcPts val="3071"/>
              </a:lnSpc>
            </a:pPr>
            <a:endParaRPr lang="en-US" sz="3999" b="1">
              <a:solidFill>
                <a:srgbClr val="25282A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Plataforma operativa para reserva de hospedajes.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Chatbot con IA funcional para asistencia en reservas.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Sistema de pago integrado y seguro.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Implementación de gestión de disponibilidad en tiempo real.</a:t>
            </a:r>
          </a:p>
          <a:p>
            <a:pPr algn="l">
              <a:lnSpc>
                <a:spcPts val="3071"/>
              </a:lnSpc>
            </a:pPr>
            <a:r>
              <a:rPr lang="en-US" sz="3700">
                <a:solidFill>
                  <a:srgbClr val="25282A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 Análisis y optimización del sistema basado en feedback de usuarios.</a:t>
            </a:r>
          </a:p>
          <a:p>
            <a:pPr marL="0" lvl="0" indent="0" algn="l">
              <a:lnSpc>
                <a:spcPts val="3071"/>
              </a:lnSpc>
              <a:spcBef>
                <a:spcPct val="0"/>
              </a:spcBef>
            </a:pPr>
            <a:endParaRPr lang="en-US" sz="3700">
              <a:solidFill>
                <a:srgbClr val="25282A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1244</Words>
  <Application>Microsoft Office PowerPoint</Application>
  <PresentationFormat>Personalizado</PresentationFormat>
  <Paragraphs>139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Roboto Bold</vt:lpstr>
      <vt:lpstr>Permanent Marker</vt:lpstr>
      <vt:lpstr>Calibri</vt:lpstr>
      <vt:lpstr>Arial</vt:lpstr>
      <vt:lpstr>Glacial Indifference Bold</vt:lpstr>
      <vt:lpstr>Glacial Indifference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Plan de Viaje Agencia de Turismo Acuarela Azul</dc:title>
  <cp:lastModifiedBy>Felix Rolando Escobar Bolivar</cp:lastModifiedBy>
  <cp:revision>3</cp:revision>
  <dcterms:created xsi:type="dcterms:W3CDTF">2006-08-16T00:00:00Z</dcterms:created>
  <dcterms:modified xsi:type="dcterms:W3CDTF">2025-05-26T17:08:44Z</dcterms:modified>
  <dc:identifier>DAGoOuYkCTI</dc:identifier>
</cp:coreProperties>
</file>

<file path=docProps/thumbnail.jpeg>
</file>